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  <p:sldId id="269" r:id="rId3"/>
    <p:sldId id="270" r:id="rId4"/>
    <p:sldId id="271" r:id="rId5"/>
    <p:sldId id="257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3" r:id="rId15"/>
    <p:sldId id="276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054A50EE-0085-4B64-8508-CE9F60D78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196" y="798971"/>
            <a:ext cx="3438047" cy="2247117"/>
          </a:xfrm>
        </p:spPr>
        <p:txBody>
          <a:bodyPr>
            <a:noAutofit/>
          </a:bodyPr>
          <a:lstStyle/>
          <a:p>
            <a:r>
              <a:rPr lang="it-IT" sz="2000" dirty="0"/>
              <a:t>Liceo scientifico f. severi </a:t>
            </a:r>
            <a:r>
              <a:rPr lang="it-IT" sz="2000" dirty="0" err="1"/>
              <a:t>castellammare</a:t>
            </a:r>
            <a:r>
              <a:rPr lang="it-IT" sz="2000" dirty="0"/>
              <a:t> di stabia</a:t>
            </a: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r>
              <a:rPr lang="it-IT" sz="1600" b="1" i="1" u="none" strike="noStrike" dirty="0">
                <a:solidFill>
                  <a:srgbClr val="365F91"/>
                </a:solidFill>
                <a:effectLst/>
                <a:latin typeface="Book Antiqua" panose="02040602050305030304" pitchFamily="18" charset="0"/>
              </a:rPr>
              <a:t>Giornata nazionale per la sicurezza nelle scuole 2020 </a:t>
            </a:r>
            <a:endParaRPr lang="it-IT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48A3EC0-4639-46B9-9DC8-F799B94E0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994" y="1201107"/>
            <a:ext cx="5374511" cy="368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25F593D-56D1-40F0-AC9B-2755F3F43E51}"/>
              </a:ext>
            </a:extLst>
          </p:cNvPr>
          <p:cNvSpPr txBox="1"/>
          <p:nvPr/>
        </p:nvSpPr>
        <p:spPr>
          <a:xfrm>
            <a:off x="1444671" y="3243804"/>
            <a:ext cx="327309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38" indent="450291" algn="just" rtl="0">
              <a:spcBef>
                <a:spcPts val="4283"/>
              </a:spcBef>
              <a:spcAft>
                <a:spcPts val="0"/>
              </a:spcAft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La “Giornata nazionale per la sicurezza nelle scuole”, intende promuovere, valorizzare e condividere attività e iniziative realizzate dalle scuole sui temi della sicurezza e della prevenzione dei rischi. </a:t>
            </a: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+mj-lt"/>
              </a:rPr>
              <a:t>Con essa si vogliono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+mj-lt"/>
              </a:rPr>
              <a:t>ricordare tutte le vittime della scuola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.</a:t>
            </a:r>
            <a:endParaRPr lang="it-IT" b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0806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A69B75B-9542-48AF-98EC-67E45C9426AB}"/>
              </a:ext>
            </a:extLst>
          </p:cNvPr>
          <p:cNvSpPr txBox="1"/>
          <p:nvPr/>
        </p:nvSpPr>
        <p:spPr>
          <a:xfrm>
            <a:off x="5848165" y="3945818"/>
            <a:ext cx="6103398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Alla luce di tali danni e dei 309 morti, il terremoto dell'Aquila è oggi considerato come il 5° terremoto più distruttivo della storia moderna italiana.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9DA0A61-9734-4E73-BC9D-A308E150E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415" y="278624"/>
            <a:ext cx="5735055" cy="322596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2EA48AB-FE12-4069-95B3-28C8F7EA7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734" y="672047"/>
            <a:ext cx="3115890" cy="207429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E15713B-5492-4F16-ACF5-C4A81DBDF4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80" t="10945" r="23302" b="731"/>
          <a:stretch/>
        </p:blipFill>
        <p:spPr>
          <a:xfrm>
            <a:off x="257968" y="3486838"/>
            <a:ext cx="3530628" cy="230822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AD48963-BB73-4D2A-A46E-52153A275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968" y="219454"/>
            <a:ext cx="1938975" cy="290846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4202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BA640-DB27-44A7-9BE0-B79268178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29" y="1217657"/>
            <a:ext cx="5532328" cy="1830584"/>
          </a:xfrm>
        </p:spPr>
        <p:txBody>
          <a:bodyPr/>
          <a:lstStyle/>
          <a:p>
            <a:pPr algn="r"/>
            <a:r>
              <a:rPr lang="it-IT" dirty="0"/>
              <a:t>Amatrice, 2016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7C6BDD2-068B-420F-8AD8-65C5F5C0A42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400" b="0" i="0" dirty="0">
                <a:solidFill>
                  <a:srgbClr val="000000"/>
                </a:solidFill>
                <a:effectLst/>
                <a:latin typeface="+mj-lt"/>
              </a:rPr>
              <a:t>La prima forte scossa si è avuta il 24 agosto 2016, alle ore 3:36 e ha avuto una magnitudo di 6.0, con epicentro situato lungo la Valle del Tronto, tra i comuni di Accumoli (RI) e Arquata del Tronto (AP). Due potenti repliche sono avvenute il 26 ottobre 2016 con epicentri al confine umbro-marchigiano, tra i comuni della provincia di Macerata di Visso, Ussita e Castelsantangelo sul Nera (la prima scossa alle 19:11 con magnitudo 5.4 e la seconda alle 21:18 con magnitudo 5.9).</a:t>
            </a:r>
            <a:endParaRPr lang="it-IT" sz="14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BF7FF9F-E278-4C90-9BFA-A8006396D5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8" r="3318"/>
          <a:stretch/>
        </p:blipFill>
        <p:spPr>
          <a:xfrm>
            <a:off x="7865617" y="976512"/>
            <a:ext cx="3311775" cy="414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09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3403E68D-F819-48FA-8D91-13D6AADB04F6}"/>
              </a:ext>
            </a:extLst>
          </p:cNvPr>
          <p:cNvSpPr txBox="1"/>
          <p:nvPr/>
        </p:nvSpPr>
        <p:spPr>
          <a:xfrm>
            <a:off x="5972453" y="3429000"/>
            <a:ext cx="610339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000000"/>
                </a:solidFill>
                <a:effectLst/>
                <a:latin typeface="+mj-lt"/>
              </a:rPr>
              <a:t>Ci furono settecento alunni, dai tre ai diciannove anni, che non avrebbero saputo dove riprendere l'anno scolastico. </a:t>
            </a:r>
          </a:p>
          <a:p>
            <a:r>
              <a:rPr lang="it-IT" b="0" i="0" dirty="0">
                <a:solidFill>
                  <a:srgbClr val="000000"/>
                </a:solidFill>
                <a:effectLst/>
                <a:latin typeface="+mj-lt"/>
              </a:rPr>
              <a:t>Il terremoto distrusse o lesionò dieci istituti, cinque in maniera irreversibile.  </a:t>
            </a:r>
            <a:r>
              <a:rPr lang="it-IT" dirty="0">
                <a:solidFill>
                  <a:srgbClr val="000000"/>
                </a:solidFill>
                <a:latin typeface="+mj-lt"/>
              </a:rPr>
              <a:t>L</a:t>
            </a:r>
            <a:r>
              <a:rPr lang="it-IT" b="0" i="0" dirty="0">
                <a:solidFill>
                  <a:srgbClr val="000000"/>
                </a:solidFill>
                <a:effectLst/>
                <a:latin typeface="+mj-lt"/>
              </a:rPr>
              <a:t>a scelta di che cosa fare fu tutt'altro che semplice. </a:t>
            </a:r>
          </a:p>
          <a:p>
            <a:r>
              <a:rPr lang="it-IT" b="0" i="0" dirty="0">
                <a:solidFill>
                  <a:srgbClr val="000000"/>
                </a:solidFill>
                <a:effectLst/>
                <a:latin typeface="+mj-lt"/>
              </a:rPr>
              <a:t>Il rischio era di veder emigrare gli studenti, soprattutto verso le scuole della capitale. </a:t>
            </a:r>
          </a:p>
          <a:p>
            <a:r>
              <a:rPr lang="it-IT" dirty="0">
                <a:solidFill>
                  <a:srgbClr val="000000"/>
                </a:solidFill>
                <a:latin typeface="+mj-lt"/>
              </a:rPr>
              <a:t>Invece la Protezione Civile realizzò una struttura modulare che permise la ripresa delle attività didattiche.</a:t>
            </a:r>
            <a:endParaRPr lang="it-IT" dirty="0">
              <a:latin typeface="+mj-lt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3F340C9-348C-4050-B168-30F26EFCF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838" y="568041"/>
            <a:ext cx="3561018" cy="236807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3461143-9D4E-45EA-B0BF-98ED7102F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060" y="578466"/>
            <a:ext cx="4307505" cy="241824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7D361C8-DC2D-45D1-8317-60F6106D2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931" y="3373996"/>
            <a:ext cx="4308832" cy="241833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5701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C4FE79-A11B-402E-BEF6-9831BD951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391655"/>
            <a:ext cx="9603275" cy="462099"/>
          </a:xfrm>
        </p:spPr>
        <p:txBody>
          <a:bodyPr>
            <a:normAutofit fontScale="90000"/>
          </a:bodyPr>
          <a:lstStyle/>
          <a:p>
            <a:r>
              <a:rPr lang="it-IT" dirty="0"/>
              <a:t>Sicurezza degli edifici scolastici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498D23-EE5A-43BE-BCA0-4B08F333B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867941" cy="3450613"/>
          </a:xfrm>
        </p:spPr>
        <p:txBody>
          <a:bodyPr/>
          <a:lstStyle/>
          <a:p>
            <a:pPr marL="0" indent="0" algn="just">
              <a:buNone/>
            </a:pPr>
            <a:r>
              <a:rPr lang="it-IT" sz="1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Dopo il terremoto in Puglia e Molise del 2002 è stata emanata l'ordinanza del Presidente del Consiglio dei Ministri n. 3274 del 20 marzo 2003, che riclassifica l’intero territorio nazionale in </a:t>
            </a:r>
            <a:r>
              <a:rPr lang="it-IT" sz="18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quattro zone</a:t>
            </a:r>
            <a:r>
              <a:rPr lang="it-IT" sz="1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a diversa pericolosità, eliminando le zone non classificate e introduce l’</a:t>
            </a:r>
            <a:r>
              <a:rPr lang="it-IT" sz="18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obbligo per gli enti proprietari di procedere alla verifica sismica degli edifici </a:t>
            </a:r>
            <a:r>
              <a:rPr lang="it-IT" sz="1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strategici e di quelli rilevanti per finalità di protezione civile. Tra questi ultimi rientrano anche le </a:t>
            </a:r>
            <a:r>
              <a:rPr lang="it-IT" sz="18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scuole</a:t>
            </a:r>
            <a:r>
              <a:rPr lang="it-IT" sz="1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>
              <a:latin typeface="+mj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705A699-4C4D-47D9-A65E-92B668085D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0" r="52283" b="17267"/>
          <a:stretch/>
        </p:blipFill>
        <p:spPr bwMode="auto">
          <a:xfrm>
            <a:off x="7344798" y="2177269"/>
            <a:ext cx="3055664" cy="3230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4800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ED9599-DAA7-477B-918C-C18606252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31912"/>
            <a:ext cx="4644421" cy="345061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450" dirty="0">
                <a:effectLst/>
                <a:latin typeface="+mj-lt"/>
                <a:ea typeface="Calibri" panose="020F0502020204030204" pitchFamily="34" charset="0"/>
              </a:rPr>
              <a:t>Dopo il terremoto in Abruzzo del 6 aprile 2009 è stato emanato un nuovo provvedimento per dare maggiore impulso alla prevenzione sismica, </a:t>
            </a:r>
            <a:r>
              <a:rPr lang="it-IT" sz="145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it-IT" sz="145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on cui sono stati introdotti contributi per gli interventi di rafforzamento locale o miglioramento sismico, demolizione e ricostruzione di edifici ed opere pubbliche. Tra questi ultimi sono compresi gli </a:t>
            </a:r>
            <a:r>
              <a:rPr lang="it-IT" sz="145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edifici scolastici che hanno funzioni strategiche nei piani di emergenza di protezione civile</a:t>
            </a:r>
            <a:r>
              <a:rPr lang="it-IT" sz="145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it-IT" sz="1450" dirty="0">
                <a:effectLst/>
                <a:latin typeface="+mj-lt"/>
                <a:ea typeface="Calibri" panose="020F0502020204030204" pitchFamily="34" charset="0"/>
              </a:rPr>
              <a:t>La vera scossa di sensibilizzazione sulla sicurezza degli edifici scolastici arriva il 24 agosto 2016 con il Sisma di Amatrice quando la scuola Romolo Capranica, ristrutturata e inaugurata nel 2012, anche grazie ai fondi post sisma del 2009, è crollata insieme con il resto del paese più vecchio. </a:t>
            </a:r>
            <a:endParaRPr lang="it-IT" sz="145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1F475C8B-79DF-40DC-923B-1B1F920CD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391655"/>
            <a:ext cx="9603275" cy="462099"/>
          </a:xfrm>
        </p:spPr>
        <p:txBody>
          <a:bodyPr>
            <a:normAutofit fontScale="90000"/>
          </a:bodyPr>
          <a:lstStyle/>
          <a:p>
            <a:r>
              <a:rPr lang="it-IT" dirty="0"/>
              <a:t>Sicurezza degli edifici scolastici</a:t>
            </a:r>
          </a:p>
        </p:txBody>
      </p:sp>
      <p:pic>
        <p:nvPicPr>
          <p:cNvPr id="2" name="6b4f1f77-9e05-4d8f-9091-882e0b0611e1">
            <a:hlinkClick r:id="" action="ppaction://media"/>
            <a:extLst>
              <a:ext uri="{FF2B5EF4-FFF2-40B4-BE49-F238E27FC236}">
                <a16:creationId xmlns:a16="http://schemas.microsoft.com/office/drawing/2014/main" id="{25EDDDA6-91B9-47FC-883A-E59DF647101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35" t="1943" r="2740" b="2618"/>
          <a:stretch/>
        </p:blipFill>
        <p:spPr>
          <a:xfrm>
            <a:off x="6410432" y="2463255"/>
            <a:ext cx="4644421" cy="276352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49CBF629-5C1D-42D1-824C-DDA80A91354C}"/>
              </a:ext>
            </a:extLst>
          </p:cNvPr>
          <p:cNvSpPr/>
          <p:nvPr/>
        </p:nvSpPr>
        <p:spPr>
          <a:xfrm>
            <a:off x="6410433" y="5226775"/>
            <a:ext cx="4644421" cy="311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Clicca per guardare il video </a:t>
            </a:r>
            <a:r>
              <a:rPr lang="it-IT" dirty="0">
                <a:latin typeface="Century Gothic" panose="020B0502020202020204" pitchFamily="34" charset="0"/>
              </a:rPr>
              <a:t>↑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291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5854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ED9599-DAA7-477B-918C-C18606252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644421" cy="345061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5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Ricordiamo che il</a:t>
            </a:r>
            <a:r>
              <a:rPr lang="it-IT" sz="155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12,7% di tutte le scuole italiane ha più di 70 anni, il 2,96% di queste è stato costruito tra il 1900 e il 1920, il 2,34% nel XIX secolo e l’1,37% addirittura prima del 1800. Inoltre i dati dimostrano che il gap Nord-Sud incombe anche sulla sicurezza delle scuole, e una recente indagine di Legambiente ha confermato che </a:t>
            </a:r>
            <a:r>
              <a:rPr lang="it-IT" sz="155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oltre il 60% delle scuole è stato costruito prima dell’entrata in vigore delle norme sulla sicurezza anti-sismica (1976). </a:t>
            </a:r>
            <a:r>
              <a:rPr lang="it-IT" sz="1550" u="sng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Serve un aggiornamento dell’anagrafe dell’edilizia scolastica</a:t>
            </a:r>
            <a:r>
              <a:rPr lang="it-IT" sz="155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ancora «incompleta, imprecisa e inadeguata». </a:t>
            </a:r>
            <a:r>
              <a:rPr lang="it-IT" sz="155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L’obiettivo è arrivare ad avere il fascicolo di fabbricato per ogni scuola italiana</a:t>
            </a:r>
            <a:r>
              <a:rPr lang="it-IT" sz="155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155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1E43FAC9-1B4B-4432-99F1-1B087B525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391655"/>
            <a:ext cx="9603275" cy="462099"/>
          </a:xfrm>
        </p:spPr>
        <p:txBody>
          <a:bodyPr>
            <a:normAutofit fontScale="90000"/>
          </a:bodyPr>
          <a:lstStyle/>
          <a:p>
            <a:r>
              <a:rPr lang="it-IT" dirty="0"/>
              <a:t>Sicurezza degli edifici scolastici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7C78464-A2C5-4E27-AD77-CAFC164C5A70}"/>
              </a:ext>
            </a:extLst>
          </p:cNvPr>
          <p:cNvSpPr/>
          <p:nvPr/>
        </p:nvSpPr>
        <p:spPr>
          <a:xfrm>
            <a:off x="6326716" y="5004247"/>
            <a:ext cx="4728137" cy="311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Clicca per guardare il video </a:t>
            </a:r>
            <a:r>
              <a:rPr lang="it-IT" dirty="0">
                <a:latin typeface="Century Gothic" panose="020B0502020202020204" pitchFamily="34" charset="0"/>
              </a:rPr>
              <a:t>↑</a:t>
            </a:r>
            <a:endParaRPr lang="it-IT" dirty="0"/>
          </a:p>
        </p:txBody>
      </p:sp>
      <p:pic>
        <p:nvPicPr>
          <p:cNvPr id="2" name="Video tizi in terremoto">
            <a:hlinkClick r:id="" action="ppaction://media"/>
            <a:extLst>
              <a:ext uri="{FF2B5EF4-FFF2-40B4-BE49-F238E27FC236}">
                <a16:creationId xmlns:a16="http://schemas.microsoft.com/office/drawing/2014/main" id="{576E8D2F-DB35-4343-9DCF-71848A51D2A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35210" r="5443" b="30567"/>
          <a:stretch/>
        </p:blipFill>
        <p:spPr>
          <a:xfrm>
            <a:off x="6326716" y="2131016"/>
            <a:ext cx="4728137" cy="288210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726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D397EA-5894-43B9-BFE6-079B42473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dirty="0">
              <a:solidFill>
                <a:srgbClr val="000000"/>
              </a:solidFill>
              <a:latin typeface="+mj-lt"/>
            </a:endParaRP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0" i="0" u="none" strike="noStrike" dirty="0">
                <a:solidFill>
                  <a:srgbClr val="000000"/>
                </a:solidFill>
                <a:effectLst/>
                <a:latin typeface="+mj-lt"/>
              </a:rPr>
              <a:t>Ogni anno, nelle zone sismiche, i terremoti provocano migliaia di vittime e danni incalcolabili </a:t>
            </a:r>
            <a:r>
              <a:rPr lang="it-IT" i="0" u="none" strike="noStrike" dirty="0">
                <a:solidFill>
                  <a:srgbClr val="000000"/>
                </a:solidFill>
                <a:effectLst/>
                <a:latin typeface="+mj-lt"/>
              </a:rPr>
              <a:t>all’</a:t>
            </a:r>
            <a:r>
              <a:rPr lang="it-IT" b="1" i="0" u="none" strike="noStrike" dirty="0">
                <a:solidFill>
                  <a:srgbClr val="000000"/>
                </a:solidFill>
                <a:effectLst/>
                <a:latin typeface="+mj-lt"/>
              </a:rPr>
              <a:t>economia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+mj-lt"/>
              </a:rPr>
              <a:t> e all’</a:t>
            </a:r>
            <a:r>
              <a:rPr lang="it-IT" b="1" i="0" u="none" strike="noStrike" dirty="0">
                <a:solidFill>
                  <a:srgbClr val="000000"/>
                </a:solidFill>
                <a:effectLst/>
                <a:latin typeface="+mj-lt"/>
              </a:rPr>
              <a:t>istruzione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u="sng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AVERE SCUOLE SICURE È UN DIRITTO!</a:t>
            </a:r>
            <a:endParaRPr lang="it-IT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È necessario far arrivare in fretta le risorse agli Enti locali proprietari degli edifici scolastici e soprattutto 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+mj-lt"/>
              </a:rPr>
              <a:t>istruire la popolazione e gli alunni, tramite esercitazioni, sui comportamenti da tenere nel</a:t>
            </a:r>
            <a:r>
              <a:rPr lang="it-IT" dirty="0">
                <a:latin typeface="+mj-lt"/>
              </a:rPr>
              <a:t> 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+mj-lt"/>
              </a:rPr>
              <a:t>momento dell’emergenza</a:t>
            </a:r>
            <a:r>
              <a:rPr lang="it-IT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525F06AB-DB31-4ECD-9C60-F1E7D6F673AB}"/>
              </a:ext>
            </a:extLst>
          </p:cNvPr>
          <p:cNvSpPr txBox="1">
            <a:spLocks/>
          </p:cNvSpPr>
          <p:nvPr/>
        </p:nvSpPr>
        <p:spPr>
          <a:xfrm>
            <a:off x="6604000" y="5648960"/>
            <a:ext cx="5588000" cy="447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dirty="0">
                <a:solidFill>
                  <a:srgbClr val="000000"/>
                </a:solidFill>
                <a:latin typeface="+mj-lt"/>
              </a:rPr>
              <a:t>Liceo F. Severi V I, </a:t>
            </a:r>
            <a:r>
              <a:rPr lang="it-IT" dirty="0" err="1">
                <a:solidFill>
                  <a:srgbClr val="000000"/>
                </a:solidFill>
                <a:latin typeface="+mj-lt"/>
              </a:rPr>
              <a:t>a.s.</a:t>
            </a:r>
            <a:r>
              <a:rPr lang="it-IT" dirty="0">
                <a:solidFill>
                  <a:srgbClr val="000000"/>
                </a:solidFill>
                <a:latin typeface="+mj-lt"/>
              </a:rPr>
              <a:t> 2020-2021</a:t>
            </a:r>
          </a:p>
        </p:txBody>
      </p:sp>
    </p:spTree>
    <p:extLst>
      <p:ext uri="{BB962C8B-B14F-4D97-AF65-F5344CB8AC3E}">
        <p14:creationId xmlns:p14="http://schemas.microsoft.com/office/powerpoint/2010/main" val="407046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651AB3-5805-417B-948F-94E939A83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1398527"/>
            <a:ext cx="9605635" cy="465667"/>
          </a:xfrm>
        </p:spPr>
        <p:txBody>
          <a:bodyPr>
            <a:normAutofit fontScale="90000"/>
          </a:bodyPr>
          <a:lstStyle/>
          <a:p>
            <a:r>
              <a:rPr lang="it-IT" sz="2800" dirty="0"/>
              <a:t>CONOSCIAMO IL PIANO DI EMERGENZA COMUNALE?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F9CAAD-3F0E-496E-94E5-74EB365023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>
                <a:latin typeface="+mj-lt"/>
              </a:rPr>
              <a:t>Ogni comune elabora per la sicurezza del territorio il PEC, ovvero 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la progettazione ed organizzazione di tutte le attività e procedure che dovranno essere adottate per affrontare un evento calamitoso nel territorio di interesse, un sistema articolato di procedure, organizzazione, risorse e scambio di informazioni. La corretta stesura di un PEC, deve tenere in considerazione tutte le caratteristiche del territorio e tutti i rischi e le variazioni degli  scenari attesi che possono lo colpire.</a:t>
            </a:r>
            <a:endParaRPr lang="it-IT" dirty="0">
              <a:latin typeface="+mj-lt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59833CD-93D0-40EE-9EC8-C4913F85A8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>
                <a:latin typeface="+mj-lt"/>
              </a:rPr>
              <a:t>Scenari di Rischio per il nostro comune: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latin typeface="+mj-lt"/>
              </a:rPr>
              <a:t>Rischio sismico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latin typeface="+mj-lt"/>
              </a:rPr>
              <a:t>Emergenza idrogeologica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latin typeface="+mj-lt"/>
              </a:rPr>
              <a:t>Emergenza vulcanica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latin typeface="+mj-lt"/>
              </a:rPr>
              <a:t>Rischio incendio boschivo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latin typeface="+mj-lt"/>
              </a:rPr>
              <a:t>Rischio di contaminazione nucleare</a:t>
            </a:r>
          </a:p>
        </p:txBody>
      </p:sp>
    </p:spTree>
    <p:extLst>
      <p:ext uri="{BB962C8B-B14F-4D97-AF65-F5344CB8AC3E}">
        <p14:creationId xmlns:p14="http://schemas.microsoft.com/office/powerpoint/2010/main" val="232651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6CAF755B-DCF3-459A-ADEF-4F12395F7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1340974"/>
            <a:ext cx="9605635" cy="523220"/>
          </a:xfrm>
        </p:spPr>
        <p:txBody>
          <a:bodyPr>
            <a:normAutofit fontScale="90000"/>
          </a:bodyPr>
          <a:lstStyle/>
          <a:p>
            <a:r>
              <a:rPr lang="it-IT" dirty="0"/>
              <a:t>E quello della scuola?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3E9468C-0FF4-48E3-AE17-AF2D2CD4FE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88" t="29644" r="30534" b="22201"/>
          <a:stretch/>
        </p:blipFill>
        <p:spPr>
          <a:xfrm>
            <a:off x="4921182" y="1884519"/>
            <a:ext cx="6133670" cy="3996017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064FA80-9EB5-4070-A724-50BB73BC3DB5}"/>
              </a:ext>
            </a:extLst>
          </p:cNvPr>
          <p:cNvSpPr txBox="1"/>
          <p:nvPr/>
        </p:nvSpPr>
        <p:spPr>
          <a:xfrm>
            <a:off x="1449217" y="2252054"/>
            <a:ext cx="3167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Vista Satellitare dell’Istituto con i relativi </a:t>
            </a:r>
          </a:p>
          <a:p>
            <a:pPr algn="ctr"/>
            <a:r>
              <a:rPr lang="it-IT" sz="1400" dirty="0"/>
              <a:t>punti di raccolta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025FC99-8EFF-4C6D-AF1F-E77B199E6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839" y="2836417"/>
            <a:ext cx="3029839" cy="1805925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04118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928B59-44E4-4540-BF94-4041F52AF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270000"/>
            <a:ext cx="9603275" cy="583754"/>
          </a:xfrm>
        </p:spPr>
        <p:txBody>
          <a:bodyPr/>
          <a:lstStyle/>
          <a:p>
            <a:r>
              <a:rPr lang="it-IT" dirty="0"/>
              <a:t>RISCHIO SISMICO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952768-2E32-47FE-91B5-3529A1324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954771"/>
            <a:ext cx="9603275" cy="4303985"/>
          </a:xfrm>
        </p:spPr>
        <p:txBody>
          <a:bodyPr>
            <a:normAutofit fontScale="92500" lnSpcReduction="20000"/>
          </a:bodyPr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Il 23 Novembre cade il </a:t>
            </a: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+mj-lt"/>
              </a:rPr>
              <a:t>40° anniversario del terremoto dell’Irpinia 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che ha duramente colpito anche la nostra città, ci soffermiamo </a:t>
            </a:r>
            <a:r>
              <a:rPr lang="it-IT" sz="1800" dirty="0">
                <a:solidFill>
                  <a:srgbClr val="000000"/>
                </a:solidFill>
                <a:latin typeface="+mj-lt"/>
              </a:rPr>
              <a:t>dunque sul rischio sismico. </a:t>
            </a: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dirty="0">
              <a:solidFill>
                <a:srgbClr val="000000"/>
              </a:solidFill>
              <a:latin typeface="+mj-lt"/>
            </a:endParaRP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Un</a:t>
            </a: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+mj-lt"/>
              </a:rPr>
              <a:t> terremoto o sisma</a:t>
            </a:r>
            <a:r>
              <a:rPr lang="it-IT" sz="1800" dirty="0">
                <a:solidFill>
                  <a:srgbClr val="000000"/>
                </a:solidFill>
                <a:latin typeface="+mj-lt"/>
              </a:rPr>
              <a:t> è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 un’improvvisa e rapida vibrazione del terreno, causata dal rilascio di una grande quantità di energia meccanica accumulata nel sottosuolo; questo rilascio avviene in parte sotto forma di calore e in parte sotto forma di onde sismiche.</a:t>
            </a: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Il </a:t>
            </a: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+mj-lt"/>
              </a:rPr>
              <a:t>rischio sismico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 è una stima dei danni che un terremoto potrebbe produrre in una data area.</a:t>
            </a:r>
            <a:br>
              <a:rPr lang="it-IT" b="0" dirty="0">
                <a:effectLst/>
                <a:latin typeface="+mj-lt"/>
              </a:rPr>
            </a:br>
            <a:r>
              <a:rPr lang="it-IT" sz="1800" b="1" dirty="0">
                <a:solidFill>
                  <a:srgbClr val="000000"/>
                </a:solidFill>
                <a:latin typeface="+mj-lt"/>
              </a:rPr>
              <a:t>R</a:t>
            </a: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+mj-lt"/>
              </a:rPr>
              <a:t>ischio sismico = </a:t>
            </a:r>
            <a:r>
              <a:rPr lang="it-IT" sz="1800" b="1" i="1" u="none" strike="noStrike" dirty="0">
                <a:solidFill>
                  <a:srgbClr val="000000"/>
                </a:solidFill>
                <a:effectLst/>
                <a:latin typeface="+mj-lt"/>
              </a:rPr>
              <a:t>P · V · E</a:t>
            </a:r>
            <a:endParaRPr lang="it-IT" b="0" dirty="0">
              <a:effectLst/>
              <a:latin typeface="+mj-lt"/>
            </a:endParaRP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+mj-lt"/>
              </a:rPr>
              <a:t>P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 indica la probabilità che in una regione si verifichi, in un certo intervallo di tempo, un terremoto in grado di causare danni.</a:t>
            </a:r>
            <a:endParaRPr lang="it-IT" b="0" dirty="0">
              <a:effectLst/>
              <a:latin typeface="+mj-lt"/>
            </a:endParaRP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+mj-lt"/>
              </a:rPr>
              <a:t>V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 è la vulnerabilità sismica, cioè la tendenza degli edifici a essere danneggiati;</a:t>
            </a:r>
            <a:endParaRPr lang="it-IT" b="0" dirty="0">
              <a:effectLst/>
              <a:latin typeface="+mj-lt"/>
            </a:endParaRPr>
          </a:p>
          <a:p>
            <a:pPr marL="0" indent="0" algn="ctr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+mj-lt"/>
              </a:rPr>
              <a:t>E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 è l’esposizione sismica, che tiene conto di quante persone vivono delle zone che possono essere colpite da un evento sismico.</a:t>
            </a:r>
          </a:p>
          <a:p>
            <a:pPr marL="0" indent="0" algn="ctr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+mj-lt"/>
              </a:rPr>
              <a:t>L’Italia è un territorio ad elevato rischio sismico. </a:t>
            </a:r>
            <a:r>
              <a:rPr lang="it-IT" sz="1800" b="1" dirty="0">
                <a:solidFill>
                  <a:srgbClr val="000000"/>
                </a:solidFill>
                <a:latin typeface="+mj-lt"/>
              </a:rPr>
              <a:t>Proprio negli ultimi anni si sono susseguiti numerosi eventi sismici significativi.</a:t>
            </a:r>
            <a:endParaRPr lang="it-IT" sz="1800" b="1" i="0" u="none" strike="noStrike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8727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BA640-DB27-44A7-9BE0-B79268178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29" y="1225121"/>
            <a:ext cx="5532328" cy="1830584"/>
          </a:xfrm>
        </p:spPr>
        <p:txBody>
          <a:bodyPr/>
          <a:lstStyle/>
          <a:p>
            <a:pPr algn="r"/>
            <a:r>
              <a:rPr lang="it-IT" sz="2800" cap="none" dirty="0">
                <a:ea typeface="Calibri" panose="020F0502020204030204" pitchFamily="34" charset="0"/>
                <a:cs typeface="Times New Roman" panose="02020603050405020304" pitchFamily="18" charset="0"/>
              </a:rPr>
              <a:t>IRPINIA, 23 Novembre 1980</a:t>
            </a:r>
            <a:endParaRPr lang="it-IT" dirty="0"/>
          </a:p>
        </p:txBody>
      </p:sp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62ACC972-BBD3-49E1-9DC1-E511FFCCE9C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15" r="615"/>
          <a:stretch>
            <a:fillRect/>
          </a:stretch>
        </p:blipFill>
        <p:spPr>
          <a:xfrm>
            <a:off x="7984830" y="929225"/>
            <a:ext cx="3070288" cy="4252960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7C6BDD2-068B-420F-8AD8-65C5F5C0A42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it-IT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Il 23 Novembre 1980 un forte terremoto colpì una zona dell’Appennino Campano-Lucano seminando morte e distruzione. Le proporzioni della catastrofe non si percepirono nell'immediato, si parlò inizialmente di lievi scosse di terremoto avvertite dalla popolazione e di nessun danno. Il principale problema di questo terremoto fu il ritardo dei soccorsi segnalato anche dal presidente della Repubblica del tempo, Sandro Pertini.</a:t>
            </a:r>
            <a:endParaRPr lang="it-I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050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2DEC6C2-5AF4-4833-B5CE-A723D282F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34" y="346609"/>
            <a:ext cx="3130908" cy="382589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5B205DE-F338-4BDA-8E14-03B9EE7D2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1748" y="346609"/>
            <a:ext cx="3561018" cy="236807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326A9CF-F061-4FB2-B220-D715BE54D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2385" y="346609"/>
            <a:ext cx="3917120" cy="256081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C374B8E-2C02-487B-A171-64A822E6D445}"/>
              </a:ext>
            </a:extLst>
          </p:cNvPr>
          <p:cNvSpPr txBox="1"/>
          <p:nvPr/>
        </p:nvSpPr>
        <p:spPr>
          <a:xfrm>
            <a:off x="6631619" y="3803173"/>
            <a:ext cx="51756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it-IT" sz="2400" dirty="0"/>
              <a:t>CASTELLAMMARE, 23 Novembre 1980</a:t>
            </a:r>
          </a:p>
          <a:p>
            <a:r>
              <a:rPr lang="it-IT" sz="2000" dirty="0"/>
              <a:t>Anche la nostra città fu duramente colpita... </a:t>
            </a:r>
          </a:p>
          <a:p>
            <a:r>
              <a:rPr lang="it-IT" sz="2000" dirty="0"/>
              <a:t>Per fortuna era domenica e le scuole erano chiuse.</a:t>
            </a:r>
            <a:endParaRPr lang="it-IT" sz="16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1B37D56-2721-4516-847A-A38FB25BCD91}"/>
              </a:ext>
            </a:extLst>
          </p:cNvPr>
          <p:cNvSpPr/>
          <p:nvPr/>
        </p:nvSpPr>
        <p:spPr>
          <a:xfrm>
            <a:off x="295275" y="4314825"/>
            <a:ext cx="1876425" cy="2762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Corbel" panose="020B0503020204020204" pitchFamily="34" charset="0"/>
              </a:rPr>
              <a:t>Via Roma.</a:t>
            </a:r>
            <a:endParaRPr lang="it-IT" dirty="0">
              <a:latin typeface="Corbel" panose="020B0503020204020204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10B4E06-7216-4B1D-A8CF-00D8EE8A7DDC}"/>
              </a:ext>
            </a:extLst>
          </p:cNvPr>
          <p:cNvSpPr/>
          <p:nvPr/>
        </p:nvSpPr>
        <p:spPr>
          <a:xfrm>
            <a:off x="3922385" y="3124199"/>
            <a:ext cx="1876425" cy="2762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Corbel" panose="020B0503020204020204" pitchFamily="34" charset="0"/>
              </a:rPr>
              <a:t>Via Roma.</a:t>
            </a:r>
            <a:endParaRPr lang="it-IT" dirty="0">
              <a:latin typeface="Corbel" panose="020B0503020204020204" pitchFamily="34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DA0297EA-7B07-4349-8C3E-F167D559CC16}"/>
              </a:ext>
            </a:extLst>
          </p:cNvPr>
          <p:cNvSpPr/>
          <p:nvPr/>
        </p:nvSpPr>
        <p:spPr>
          <a:xfrm>
            <a:off x="8251748" y="2891987"/>
            <a:ext cx="1876425" cy="2762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Corbel" panose="020B0503020204020204" pitchFamily="34" charset="0"/>
              </a:rPr>
              <a:t>Via Bonito.</a:t>
            </a:r>
            <a:endParaRPr lang="it-IT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83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BA640-DB27-44A7-9BE0-B7926817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t-IT" dirty="0"/>
              <a:t>Molise, 2002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7C6BDD2-068B-420F-8AD8-65C5F5C0A42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it-IT" b="0" i="0" dirty="0">
                <a:solidFill>
                  <a:srgbClr val="000000"/>
                </a:solidFill>
                <a:effectLst/>
                <a:latin typeface="+mj-lt"/>
              </a:rPr>
              <a:t>Alle 11:33 del 31 ottobre 2002, dopo una notte di scosse leggere, la provincia di Campobasso fu colpita da una scossa di magnitudo 5.4 con epicentro tra i comuni di San Giuliano di Puglia, Colletorto, Bonefro, Castellino del Biferno e Provvidenti. A San Giuliano di Puglia crollò la scuola elementare e 57 tra alunni, maestre e bidelli rimasero intrappolati sotto le rovine dell’edificio. Morirono 27 bambini e una maestra, mentre altre due persone morirono in circostanze diverse legate alle scosse.</a:t>
            </a:r>
            <a:endParaRPr lang="it-IT" dirty="0">
              <a:latin typeface="+mj-lt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8C9D1F93-C2C8-40C3-9FAE-7EED42D9B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041" y="990601"/>
            <a:ext cx="3134868" cy="409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64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539DF26-17CA-4CDA-986A-2F4A59735B76}"/>
              </a:ext>
            </a:extLst>
          </p:cNvPr>
          <p:cNvSpPr txBox="1"/>
          <p:nvPr/>
        </p:nvSpPr>
        <p:spPr>
          <a:xfrm>
            <a:off x="6091238" y="3852386"/>
            <a:ext cx="57870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0" i="0" dirty="0">
                <a:solidFill>
                  <a:srgbClr val="000000"/>
                </a:solidFill>
                <a:effectLst/>
                <a:latin typeface="+mj-lt"/>
              </a:rPr>
              <a:t>Nella sua requisitoria, il pubblico ministero che portò avanti l’accusa disse che la scuola era “implosa” e che si era “polverizzata” a causa del terremoto. In tutto il resto del paese non ci furono crolli, tranne che in una vecchia casa diventata inagibile. </a:t>
            </a:r>
          </a:p>
          <a:p>
            <a:r>
              <a:rPr lang="it-IT" sz="1600" dirty="0">
                <a:solidFill>
                  <a:srgbClr val="000000"/>
                </a:solidFill>
                <a:latin typeface="+mj-lt"/>
              </a:rPr>
              <a:t>Ma le conseguenze per l’istruzione non finirono lì...</a:t>
            </a:r>
            <a:endParaRPr lang="it-IT" sz="1600" dirty="0">
              <a:latin typeface="+mj-lt"/>
            </a:endParaRP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994320FC-8DE0-4801-AD4F-ADBF3BAE5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657" y="492570"/>
            <a:ext cx="4225925" cy="281216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7B463F06-0B17-4C01-887F-21E98E79B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58" y="799909"/>
            <a:ext cx="5409184" cy="219748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39C94A8E-1FE7-47F1-876D-3447F3C9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94621">
            <a:off x="2506834" y="3629660"/>
            <a:ext cx="3336759" cy="206592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09540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BA640-DB27-44A7-9BE0-B7926817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t-IT" dirty="0"/>
              <a:t>L’AQUILA, 2009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7C6BDD2-068B-420F-8AD8-65C5F5C0A4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27583" y="3186632"/>
            <a:ext cx="5779574" cy="2003742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3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Una forte scossa colpì la </a:t>
            </a:r>
            <a:r>
              <a:rPr lang="it-IT" sz="13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provincia de L'Aquila il 6 aprile 2009 alle ore 3:32 seminando morte e distruzione. Diversi edifici monumentali e civili crollarono, tra cui la Casa dello Studente e il Palazzo della Prefettura. Gravemente danneggiati anche l'università dell'Aquila e l'ospedale San Salvatore. </a:t>
            </a:r>
            <a:r>
              <a:rPr lang="it-IT" sz="13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it-IT" sz="13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 chiese furono dichiarate immediatamente inagibili per lesioni o crolli importanti assieme a palazzi storici come il Forte spagnolo, uno dei simboli della città. Il sisma colpì duramente il tessuto imprenditoriale aquilano: molti negozi e attività commerciali chiusero. I danni stimati furono di oltre10 miliardi di euro.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48141A3-4719-4604-964C-A9FC60AF3C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9" r="3132"/>
          <a:stretch/>
        </p:blipFill>
        <p:spPr>
          <a:xfrm>
            <a:off x="7963382" y="881559"/>
            <a:ext cx="3136739" cy="439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02673"/>
      </p:ext>
    </p:extLst>
  </p:cSld>
  <p:clrMapOvr>
    <a:masterClrMapping/>
  </p:clrMapOvr>
</p:sld>
</file>

<file path=ppt/theme/theme1.xml><?xml version="1.0" encoding="utf-8"?>
<a:theme xmlns:a="http://schemas.openxmlformats.org/drawingml/2006/main" name="Raccolt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TM10001114[[fn=Raccolta]]</Template>
  <TotalTime>286</TotalTime>
  <Words>1345</Words>
  <Application>Microsoft Office PowerPoint</Application>
  <PresentationFormat>Widescreen</PresentationFormat>
  <Paragraphs>58</Paragraphs>
  <Slides>16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Arial</vt:lpstr>
      <vt:lpstr>Book Antiqua</vt:lpstr>
      <vt:lpstr>Century Gothic</vt:lpstr>
      <vt:lpstr>Corbel</vt:lpstr>
      <vt:lpstr>Gill Sans MT</vt:lpstr>
      <vt:lpstr>Wingdings</vt:lpstr>
      <vt:lpstr>Raccolta</vt:lpstr>
      <vt:lpstr>Liceo scientifico f. severi castellammare di stabia   Giornata nazionale per la sicurezza nelle scuole 2020 </vt:lpstr>
      <vt:lpstr>CONOSCIAMO IL PIANO DI EMERGENZA COMUNALE?</vt:lpstr>
      <vt:lpstr>E quello della scuola?</vt:lpstr>
      <vt:lpstr>RISCHIO SISMICO</vt:lpstr>
      <vt:lpstr>IRPINIA, 23 Novembre 1980</vt:lpstr>
      <vt:lpstr>Presentazione standard di PowerPoint</vt:lpstr>
      <vt:lpstr>Molise, 2002</vt:lpstr>
      <vt:lpstr>Presentazione standard di PowerPoint</vt:lpstr>
      <vt:lpstr>L’AQUILA, 2009</vt:lpstr>
      <vt:lpstr>Presentazione standard di PowerPoint</vt:lpstr>
      <vt:lpstr>Amatrice, 2016</vt:lpstr>
      <vt:lpstr>Presentazione standard di PowerPoint</vt:lpstr>
      <vt:lpstr>Sicurezza degli edifici scolastici</vt:lpstr>
      <vt:lpstr>Sicurezza degli edifici scolastici</vt:lpstr>
      <vt:lpstr>Sicurezza degli edifici scolastici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«Non vi sono stati i soccorsi immediati che avrebbero dovuto esserci. Ancora dalle macerie si levavano gemiti, grida di disperazione di sepolti vivi» -Sandro Pertini, 1980.</dc:title>
  <dc:creator>Vincenzo Barretta</dc:creator>
  <cp:lastModifiedBy>cinzia filosa</cp:lastModifiedBy>
  <cp:revision>34</cp:revision>
  <dcterms:created xsi:type="dcterms:W3CDTF">2020-11-17T07:52:01Z</dcterms:created>
  <dcterms:modified xsi:type="dcterms:W3CDTF">2020-11-22T21:25:15Z</dcterms:modified>
</cp:coreProperties>
</file>